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18"/>
  </p:notesMasterIdLst>
  <p:sldIdLst>
    <p:sldId id="256" r:id="rId2"/>
    <p:sldId id="299" r:id="rId3"/>
    <p:sldId id="257" r:id="rId4"/>
    <p:sldId id="258" r:id="rId5"/>
    <p:sldId id="262" r:id="rId6"/>
    <p:sldId id="295" r:id="rId7"/>
    <p:sldId id="261" r:id="rId8"/>
    <p:sldId id="263" r:id="rId9"/>
    <p:sldId id="296" r:id="rId10"/>
    <p:sldId id="264" r:id="rId11"/>
    <p:sldId id="280" r:id="rId12"/>
    <p:sldId id="298" r:id="rId13"/>
    <p:sldId id="265" r:id="rId14"/>
    <p:sldId id="268" r:id="rId15"/>
    <p:sldId id="291" r:id="rId16"/>
    <p:sldId id="292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7D3FF"/>
    <a:srgbClr val="C59EE2"/>
    <a:srgbClr val="C1A1C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—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-336" y="-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_____Microsoft_Office_Excel1.xlsx"/><Relationship Id="rId1" Type="http://schemas.openxmlformats.org/officeDocument/2006/relationships/image" Target="../media/image6.jpeg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Office_Excel2.xlsx"/><Relationship Id="rId1" Type="http://schemas.openxmlformats.org/officeDocument/2006/relationships/image" Target="../media/image7.png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312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5029366047638102E-2"/>
          <c:y val="7.84694330745625E-2"/>
          <c:w val="0.84994126790472413"/>
          <c:h val="0.770563644629116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explosion val="22"/>
          <c:dPt>
            <c:idx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>
                <a:outerShdw blurRad="266700" dist="1854200" dir="12660000" sx="157000" sy="157000" algn="ctr" rotWithShape="0">
                  <a:srgbClr val="000000">
                    <a:alpha val="62000"/>
                  </a:srgbClr>
                </a:outerShdw>
              </a:effectLst>
              <a:scene3d>
                <a:camera prst="orthographicFront"/>
                <a:lightRig rig="threePt" dir="t"/>
              </a:scene3d>
              <a:sp3d contourW="25400" prstMaterial="plastic">
                <a:contourClr>
                  <a:schemeClr val="lt1"/>
                </a:contourClr>
              </a:sp3d>
            </c:spPr>
          </c:dPt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</c:dLbls>
          <c:cat>
            <c:strRef>
              <c:f>Лист1!$A$2:$A$4</c:f>
              <c:strCache>
                <c:ptCount val="3"/>
                <c:pt idx="0">
                  <c:v>Налоговые</c:v>
                </c:pt>
                <c:pt idx="1">
                  <c:v>Неналоговые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#,##0.0">
                  <c:v>18893.099999999991</c:v>
                </c:pt>
                <c:pt idx="1">
                  <c:v>3137.5</c:v>
                </c:pt>
                <c:pt idx="2">
                  <c:v>20447.5</c:v>
                </c:pt>
              </c:numCache>
            </c:numRef>
          </c:val>
        </c:ser>
      </c:pie3DChart>
      <c:spPr>
        <a:blipFill dpi="0" rotWithShape="1">
          <a:blip xmlns:r="http://schemas.openxmlformats.org/officeDocument/2006/relationships" r:embed="rId1">
            <a:alphaModFix amt="75000"/>
          </a:blip>
          <a:srcRect/>
          <a:stretch>
            <a:fillRect/>
          </a:stretch>
        </a:blipFill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ln>
                <a:noFill/>
              </a:ln>
              <a:solidFill>
                <a:srgbClr val="002060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floor>
      <c:spPr>
        <a:gradFill>
          <a:gsLst>
            <a:gs pos="17000">
              <a:schemeClr val="bg2">
                <a:tint val="97000"/>
                <a:hueMod val="162000"/>
                <a:satMod val="200000"/>
                <a:lumMod val="124000"/>
              </a:schemeClr>
            </a:gs>
            <a:gs pos="73228">
              <a:srgbClr val="FFFFFF"/>
            </a:gs>
            <a:gs pos="90000">
              <a:schemeClr val="bg2">
                <a:tint val="97000"/>
                <a:hueMod val="162000"/>
                <a:satMod val="200000"/>
                <a:lumMod val="124000"/>
              </a:schemeClr>
            </a:gs>
          </a:gsLst>
          <a:lin ang="6120000" scaled="1"/>
        </a:gradFill>
        <a:ln>
          <a:noFill/>
        </a:ln>
        <a:effectLst/>
        <a:sp3d/>
      </c:spPr>
    </c:floor>
    <c:sideWall>
      <c:spPr>
        <a:gradFill>
          <a:gsLst>
            <a:gs pos="17000">
              <a:schemeClr val="bg2">
                <a:tint val="97000"/>
                <a:hueMod val="162000"/>
                <a:satMod val="200000"/>
                <a:lumMod val="124000"/>
              </a:schemeClr>
            </a:gs>
            <a:gs pos="73228">
              <a:srgbClr val="FFFFFF"/>
            </a:gs>
            <a:gs pos="90000">
              <a:schemeClr val="bg2">
                <a:tint val="97000"/>
                <a:hueMod val="162000"/>
                <a:satMod val="200000"/>
                <a:lumMod val="124000"/>
              </a:schemeClr>
            </a:gs>
          </a:gsLst>
          <a:lin ang="6120000" scaled="1"/>
        </a:gradFill>
        <a:ln>
          <a:noFill/>
        </a:ln>
        <a:effectLst/>
        <a:sp3d/>
      </c:spPr>
    </c:sideWall>
    <c:backWall>
      <c:spPr>
        <a:blipFill dpi="0" rotWithShape="1">
          <a:blip xmlns:r="http://schemas.openxmlformats.org/officeDocument/2006/relationships" r:embed="rId1">
            <a:alphaModFix amt="10000"/>
          </a:blip>
          <a:srcRect/>
          <a:stretch>
            <a:fillRect/>
          </a:stretch>
        </a:blipFill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от налогов (тыс. рублей)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lt1"/>
              </a:solidFill>
            </a:ln>
            <a:effectLst/>
            <a:sp3d contourW="25400">
              <a:contourClr>
                <a:schemeClr val="lt1"/>
              </a:contourClr>
            </a:sp3d>
          </c:spPr>
          <c:dPt>
            <c:idx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spPr>
                <a:solidFill>
                  <a:prstClr val="white"/>
                </a:solidFill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 baseline="0"/>
                  </a:pPr>
                  <a:endParaRPr lang="ru-RU"/>
                </a:p>
              </c:txPr>
            </c:dLbl>
            <c:dLbl>
              <c:idx val="1"/>
              <c:layout>
                <c:manualLayout>
                  <c:x val="4.5071408060796458E-2"/>
                  <c:y val="-2.9594703139673641E-2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effectLst/>
              </c:spPr>
              <c:txPr>
                <a:bodyPr wrap="square" lIns="38100" tIns="19050" rIns="38100" bIns="19050" anchor="ctr" anchorCtr="0">
                  <a:noAutofit/>
                </a:bodyPr>
                <a:lstStyle/>
                <a:p>
                  <a:pPr algn="ctr" rtl="0">
                    <a:defRPr lang="ru-RU" sz="1400" b="0" i="0" u="none" strike="noStrike" kern="1200" baseline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  <c:showCatNam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24546671391385314"/>
                      <c:h val="0.10097153441276024"/>
                    </c:manualLayout>
                  </c15:layout>
                </c:ext>
              </c:extLst>
            </c:dLbl>
            <c:dLbl>
              <c:idx val="2"/>
              <c:spPr>
                <a:solidFill>
                  <a:prstClr val="white"/>
                </a:solidFill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 baseline="0"/>
                  </a:pPr>
                  <a:endParaRPr lang="ru-RU"/>
                </a:p>
              </c:txPr>
            </c:dLbl>
            <c:dLbl>
              <c:idx val="3"/>
              <c:layout>
                <c:manualLayout>
                  <c:x val="3.1949352549425297E-2"/>
                  <c:y val="-8.8784109419020707E-2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effectLst/>
              </c:spPr>
              <c:txPr>
                <a:bodyPr/>
                <a:lstStyle/>
                <a:p>
                  <a:pPr>
                    <a:defRPr sz="1400" b="0" i="0" baseline="0"/>
                  </a:pPr>
                  <a:endParaRPr lang="ru-RU"/>
                </a:p>
              </c:txPr>
              <c:showVal val="1"/>
              <c:showCatName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65000"/>
                    <a:lumOff val="35000"/>
                  </a:prstClr>
                </a:solidFill>
              </a:ln>
              <a:effectLst/>
            </c:spPr>
            <c:showVal val="1"/>
            <c:showCatName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  <c15:showLeaderLines val="0"/>
              </c:ext>
            </c:extLst>
          </c:dLbls>
          <c:cat>
            <c:strRef>
              <c:f>Лист1!$A$2:$A$7</c:f>
              <c:strCache>
                <c:ptCount val="4"/>
                <c:pt idx="0">
                  <c:v>Налоги на прибыль (99.5% к плану)</c:v>
                </c:pt>
                <c:pt idx="1">
                  <c:v>Налог на совокупный доход (100% к плану)</c:v>
                </c:pt>
                <c:pt idx="2">
                  <c:v>Налогина имущество(96.1 % к плану)</c:v>
                </c:pt>
                <c:pt idx="3">
                  <c:v>Госпошлина (20 % к плану)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5049.2</c:v>
                </c:pt>
                <c:pt idx="1">
                  <c:v>76.3</c:v>
                </c:pt>
                <c:pt idx="2" formatCode="#,##0.00">
                  <c:v>13765.4</c:v>
                </c:pt>
                <c:pt idx="3">
                  <c:v>2.2000000000000002</c:v>
                </c:pt>
              </c:numCache>
            </c:numRef>
          </c:val>
        </c:ser>
        <c:shape val="box"/>
        <c:axId val="169942400"/>
        <c:axId val="180905088"/>
        <c:axId val="0"/>
      </c:bar3DChart>
      <c:catAx>
        <c:axId val="169942400"/>
        <c:scaling>
          <c:orientation val="minMax"/>
        </c:scaling>
        <c:delete val="1"/>
        <c:axPos val="b"/>
        <c:numFmt formatCode="General" sourceLinked="1"/>
        <c:tickLblPos val="none"/>
        <c:crossAx val="180905088"/>
        <c:crosses val="autoZero"/>
        <c:auto val="1"/>
        <c:lblAlgn val="ctr"/>
        <c:lblOffset val="100"/>
      </c:catAx>
      <c:valAx>
        <c:axId val="18090508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9942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accent1">
        <a:lumMod val="20000"/>
        <a:lumOff val="80000"/>
        <a:alpha val="63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rotX val="30"/>
      <c:depthPercent val="100"/>
      <c:perspective val="30"/>
    </c:view3D>
    <c:plotArea>
      <c:layout>
        <c:manualLayout>
          <c:layoutTarget val="inner"/>
          <c:xMode val="edge"/>
          <c:yMode val="edge"/>
          <c:x val="3.2885040522320753E-2"/>
          <c:y val="2.7222052328476482E-2"/>
          <c:w val="0.9249706339523619"/>
          <c:h val="0.85256640364937664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1.6243461405438787E-2"/>
                  <c:y val="0.10412703167204919"/>
                </c:manualLayout>
              </c:layout>
              <c:showVal val="1"/>
            </c:dLbl>
            <c:dLbl>
              <c:idx val="1"/>
              <c:layout>
                <c:manualLayout>
                  <c:x val="1.4844001883662363E-2"/>
                  <c:y val="0.10290436208157026"/>
                </c:manualLayout>
              </c:layout>
              <c:showVal val="1"/>
            </c:dLbl>
            <c:dLbl>
              <c:idx val="2"/>
              <c:layout>
                <c:manualLayout>
                  <c:x val="4.5141460307287079E-3"/>
                  <c:y val="3.1769086452700102E-2"/>
                </c:manualLayout>
              </c:layout>
              <c:showVal val="1"/>
            </c:dLbl>
            <c:dLbl>
              <c:idx val="3"/>
              <c:layout>
                <c:manualLayout>
                  <c:x val="1.0015553892478924E-2"/>
                  <c:y val="-3.2152292120994868E-3"/>
                </c:manualLayout>
              </c:layout>
              <c:showVal val="1"/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Доходы бюджетов бюджетной системы Российской Федерации от возврата бюджетами бюджетной системы Российской Федерации остатков субсидий, субвенций и иных межбюджетных трансфертов, имеющих целевое назначение, прошлых лет, а также от возврата организациями ос</c:v>
                </c:pt>
                <c:pt idx="4">
                  <c:v>Иные МБТ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5722.5</c:v>
                </c:pt>
                <c:pt idx="1">
                  <c:v>7339.3</c:v>
                </c:pt>
                <c:pt idx="2">
                  <c:v>300.89999999999986</c:v>
                </c:pt>
                <c:pt idx="3">
                  <c:v>4.9000000000000004</c:v>
                </c:pt>
                <c:pt idx="4">
                  <c:v>7079.8</c:v>
                </c:pt>
              </c:numCache>
            </c:numRef>
          </c:val>
        </c:ser>
        <c:gapWidth val="100"/>
        <c:shape val="cylinder"/>
        <c:axId val="150045824"/>
        <c:axId val="150398848"/>
        <c:axId val="150123392"/>
      </c:bar3DChart>
      <c:catAx>
        <c:axId val="150045824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 baseline="0"/>
            </a:pPr>
            <a:endParaRPr lang="ru-RU"/>
          </a:p>
        </c:txPr>
        <c:crossAx val="150398848"/>
        <c:crosses val="autoZero"/>
        <c:auto val="1"/>
        <c:lblAlgn val="ctr"/>
        <c:lblOffset val="100"/>
      </c:catAx>
      <c:valAx>
        <c:axId val="150398848"/>
        <c:scaling>
          <c:orientation val="minMax"/>
        </c:scaling>
        <c:axPos val="l"/>
        <c:majorGridlines/>
        <c:numFmt formatCode="General" sourceLinked="1"/>
        <c:tickLblPos val="nextTo"/>
        <c:crossAx val="150045824"/>
        <c:crosses val="autoZero"/>
        <c:crossBetween val="between"/>
      </c:valAx>
      <c:serAx>
        <c:axId val="150123392"/>
        <c:scaling>
          <c:orientation val="minMax"/>
        </c:scaling>
        <c:axPos val="b"/>
        <c:tickLblPos val="nextTo"/>
        <c:crossAx val="150398848"/>
        <c:crosses val="autoZero"/>
      </c:serAx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vert="horz"/>
          <a:lstStyle/>
          <a:p>
            <a:pPr>
              <a:defRPr/>
            </a:pPr>
            <a:r>
              <a:rPr lang="ru-RU" dirty="0"/>
              <a:t>Расходы бюджета по отраслям </a:t>
            </a:r>
            <a:r>
              <a:rPr lang="ru-RU" dirty="0" smtClean="0"/>
              <a:t>(43 430,8 тыс</a:t>
            </a:r>
            <a:r>
              <a:rPr lang="ru-RU" dirty="0"/>
              <a:t>. рублей)</a:t>
            </a:r>
          </a:p>
        </c:rich>
      </c:tx>
      <c:layout>
        <c:manualLayout>
          <c:xMode val="edge"/>
          <c:yMode val="edge"/>
          <c:x val="0.21875935288135065"/>
          <c:y val="0.20476934585793635"/>
        </c:manualLayout>
      </c:layout>
    </c:title>
    <c:plotArea>
      <c:layout>
        <c:manualLayout>
          <c:layoutTarget val="inner"/>
          <c:xMode val="edge"/>
          <c:yMode val="edge"/>
          <c:x val="0.32005366250653949"/>
          <c:y val="0.16591143749353118"/>
          <c:w val="0.34355025302073317"/>
          <c:h val="0.479646077911281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</c:v>
                </c:pt>
              </c:strCache>
            </c:strRef>
          </c:tx>
          <c:explosion val="12"/>
          <c:dLbls>
            <c:dLbl>
              <c:idx val="0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1393735597208499"/>
                  <c:y val="0.3177135230921013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Культура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8 082,2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2401480687042655E-2"/>
                  <c:y val="0.4248779882642259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ЖКХ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13 426,0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0.10189788797516942"/>
                      <c:h val="7.1677950325454778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0.10987175208548808"/>
                  <c:y val="0.2795777256139717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Общегосударственные вопросы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13 652,3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41014311264580161"/>
                  <c:y val="0.3862388048469784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Национальная экономика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7 475,4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6.5072548223413199E-2"/>
                  <c:y val="0.2832051096648058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Национальная </a:t>
                    </a:r>
                    <a:r>
                      <a:rPr lang="ru-RU" dirty="0"/>
                      <a:t>оборона
</a:t>
                    </a:r>
                    <a:r>
                      <a:rPr lang="ru-RU" dirty="0" smtClean="0"/>
                      <a:t>297,4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38707204056322042"/>
                  <c:y val="0.233580572464314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Обслуживание государственного</a:t>
                    </a:r>
                    <a:r>
                      <a:rPr lang="ru-RU" baseline="0" dirty="0" smtClean="0"/>
                      <a:t> и муниципального долга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35,6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38360710476294801"/>
                  <c:y val="0.3453066458844911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Социальная </a:t>
                    </a:r>
                    <a:r>
                      <a:rPr lang="ru-RU" dirty="0"/>
                      <a:t>политика
</a:t>
                    </a:r>
                    <a:r>
                      <a:rPr lang="ru-RU" dirty="0" smtClean="0"/>
                      <a:t>455,7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65000"/>
                    <a:lumOff val="35000"/>
                  </a:prstClr>
                </a:solidFill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CatName val="1"/>
            <c:showPercent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 (31.4%  в общей сумме расходов)</c:v>
                </c:pt>
                <c:pt idx="1">
                  <c:v>Национальная оборона (0.7 % в общей сумме расходов)</c:v>
                </c:pt>
                <c:pt idx="2">
                  <c:v>Национальная безопасность  (0,01% в общей сумме раходов)</c:v>
                </c:pt>
                <c:pt idx="3">
                  <c:v>Национальная экономика (17.2% в общей сумме раходов)</c:v>
                </c:pt>
                <c:pt idx="4">
                  <c:v>Жилищно-коммунальное хозяйство (30.9% в общей сумме раходов)</c:v>
                </c:pt>
                <c:pt idx="5">
                  <c:v>Культура и кинематография (18.6% в общей сумме раходов)</c:v>
                </c:pt>
                <c:pt idx="6">
                  <c:v>Социальная политика(1.05% в общей сумме раходов)</c:v>
                </c:pt>
                <c:pt idx="7">
                  <c:v>Обслуживание государственного и муниципального долга (100%   в общей сумме раходов)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</c:numCache>
            </c:numRef>
          </c:val>
        </c:ser>
        <c:ser>
          <c:idx val="1"/>
          <c:order val="1"/>
          <c:cat>
            <c:strRef>
              <c:f>Лист1!$A$2:$A$9</c:f>
              <c:strCache>
                <c:ptCount val="8"/>
                <c:pt idx="0">
                  <c:v>Общегосударственные вопросы (31.4%  в общей сумме расходов)</c:v>
                </c:pt>
                <c:pt idx="1">
                  <c:v>Национальная оборона (0.7 % в общей сумме расходов)</c:v>
                </c:pt>
                <c:pt idx="2">
                  <c:v>Национальная безопасность  (0,01% в общей сумме раходов)</c:v>
                </c:pt>
                <c:pt idx="3">
                  <c:v>Национальная экономика (17.2% в общей сумме раходов)</c:v>
                </c:pt>
                <c:pt idx="4">
                  <c:v>Жилищно-коммунальное хозяйство (30.9% в общей сумме раходов)</c:v>
                </c:pt>
                <c:pt idx="5">
                  <c:v>Культура и кинематография (18.6% в общей сумме раходов)</c:v>
                </c:pt>
                <c:pt idx="6">
                  <c:v>Социальная политика(1.05% в общей сумме раходов)</c:v>
                </c:pt>
                <c:pt idx="7">
                  <c:v>Обслуживание государственного и муниципального долга (100%   в общей сумме раходов)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firstSliceAng val="0"/>
      </c:pieChart>
    </c:plotArea>
    <c:legend>
      <c:legendPos val="b"/>
      <c:layout/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0.59092</cdr:y>
    </cdr:from>
    <cdr:to>
      <cdr:x>0.27342</cdr:x>
      <cdr:y>1</cdr:y>
    </cdr:to>
    <cdr:pic>
      <cdr:nvPicPr>
        <cdr:cNvPr id="2" name="Рисунок 1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xmlns="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-731259" y="3293807"/>
          <a:ext cx="2788466" cy="2280235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0.02494</cdr:x>
      <cdr:y>0.41406</cdr:y>
    </cdr:from>
    <cdr:to>
      <cdr:x>0.2765</cdr:x>
      <cdr:y>0.65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1920" y="2243667"/>
          <a:ext cx="2641600" cy="12784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endParaRPr lang="ru-RU" sz="2400" dirty="0"/>
        </a:p>
      </cdr:txBody>
    </cdr:sp>
  </cdr:relSizeAnchor>
  <cdr:relSizeAnchor xmlns:cdr="http://schemas.openxmlformats.org/drawingml/2006/chartDrawing">
    <cdr:from>
      <cdr:x>0.11758</cdr:x>
      <cdr:y>0.25048</cdr:y>
    </cdr:from>
    <cdr:to>
      <cdr:x>0.23517</cdr:x>
      <cdr:y>0.32614</cdr:y>
    </cdr:to>
    <cdr:sp macro="" textlink="">
      <cdr:nvSpPr>
        <cdr:cNvPr id="4" name="Прямая со стрелкой 3"/>
        <cdr:cNvSpPr/>
      </cdr:nvSpPr>
      <cdr:spPr>
        <a:xfrm xmlns:a="http://schemas.openxmlformats.org/drawingml/2006/main" flipH="1">
          <a:off x="1365612" y="2083671"/>
          <a:ext cx="1365699" cy="62939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0.25066</cdr:x>
      <cdr:y>0.26618</cdr:y>
    </cdr:from>
    <cdr:to>
      <cdr:x>0.2546</cdr:x>
      <cdr:y>0.40971</cdr:y>
    </cdr:to>
    <cdr:sp macro="" textlink="">
      <cdr:nvSpPr>
        <cdr:cNvPr id="8" name="Прямая со стрелкой 7"/>
        <cdr:cNvSpPr/>
      </cdr:nvSpPr>
      <cdr:spPr>
        <a:xfrm xmlns:a="http://schemas.openxmlformats.org/drawingml/2006/main" flipH="1">
          <a:off x="2911181" y="2214299"/>
          <a:ext cx="45719" cy="119394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0.68797</cdr:x>
      <cdr:y>0.26461</cdr:y>
    </cdr:from>
    <cdr:to>
      <cdr:x>0.6919</cdr:x>
      <cdr:y>0.40146</cdr:y>
    </cdr:to>
    <cdr:sp macro="" textlink="">
      <cdr:nvSpPr>
        <cdr:cNvPr id="9" name="Прямая со стрелкой 8"/>
        <cdr:cNvSpPr/>
      </cdr:nvSpPr>
      <cdr:spPr>
        <a:xfrm xmlns:a="http://schemas.openxmlformats.org/drawingml/2006/main">
          <a:off x="7990111" y="2201237"/>
          <a:ext cx="45719" cy="113840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0.46641</cdr:x>
      <cdr:y>0.25676</cdr:y>
    </cdr:from>
    <cdr:to>
      <cdr:x>0.47035</cdr:x>
      <cdr:y>0.49231</cdr:y>
    </cdr:to>
    <cdr:sp macro="" textlink="">
      <cdr:nvSpPr>
        <cdr:cNvPr id="11" name="Прямая со стрелкой 10"/>
        <cdr:cNvSpPr/>
      </cdr:nvSpPr>
      <cdr:spPr>
        <a:xfrm xmlns:a="http://schemas.openxmlformats.org/drawingml/2006/main">
          <a:off x="5416957" y="2135922"/>
          <a:ext cx="45719" cy="195943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0.35168</cdr:x>
      <cdr:y>0.25205</cdr:y>
    </cdr:from>
    <cdr:to>
      <cdr:x>0.35562</cdr:x>
      <cdr:y>0.32586</cdr:y>
    </cdr:to>
    <cdr:sp macro="" textlink="">
      <cdr:nvSpPr>
        <cdr:cNvPr id="13" name="Прямая со стрелкой 12"/>
        <cdr:cNvSpPr/>
      </cdr:nvSpPr>
      <cdr:spPr>
        <a:xfrm xmlns:a="http://schemas.openxmlformats.org/drawingml/2006/main" flipH="1">
          <a:off x="4084482" y="2096734"/>
          <a:ext cx="45719" cy="61395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0.54939</cdr:x>
      <cdr:y>0.24868</cdr:y>
    </cdr:from>
    <cdr:to>
      <cdr:x>0.55333</cdr:x>
      <cdr:y>0.33576</cdr:y>
    </cdr:to>
    <cdr:sp macro="" textlink="">
      <cdr:nvSpPr>
        <cdr:cNvPr id="15" name="Прямая со стрелкой 14"/>
        <cdr:cNvSpPr/>
      </cdr:nvSpPr>
      <cdr:spPr>
        <a:xfrm xmlns:a="http://schemas.openxmlformats.org/drawingml/2006/main">
          <a:off x="6380616" y="2068685"/>
          <a:ext cx="45759" cy="72439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0.74147</cdr:x>
      <cdr:y>0.23417</cdr:y>
    </cdr:from>
    <cdr:to>
      <cdr:x>0.85497</cdr:x>
      <cdr:y>0.44116</cdr:y>
    </cdr:to>
    <cdr:sp macro="" textlink="">
      <cdr:nvSpPr>
        <cdr:cNvPr id="17" name="Прямая со стрелкой 16"/>
        <cdr:cNvSpPr/>
      </cdr:nvSpPr>
      <cdr:spPr>
        <a:xfrm xmlns:a="http://schemas.openxmlformats.org/drawingml/2006/main">
          <a:off x="8611451" y="1947984"/>
          <a:ext cx="1318197" cy="172188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0.63408</cdr:x>
      <cdr:y>0.25519</cdr:y>
    </cdr:from>
    <cdr:to>
      <cdr:x>0.63802</cdr:x>
      <cdr:y>0.48603</cdr:y>
    </cdr:to>
    <cdr:sp macro="" textlink="">
      <cdr:nvSpPr>
        <cdr:cNvPr id="14" name="Прямая со стрелкой 13"/>
        <cdr:cNvSpPr/>
      </cdr:nvSpPr>
      <cdr:spPr>
        <a:xfrm xmlns:a="http://schemas.openxmlformats.org/drawingml/2006/main">
          <a:off x="7364283" y="2122860"/>
          <a:ext cx="45719" cy="192024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0CBD9-013F-45D2-8E2F-56D363AB6FF5}" type="datetimeFigureOut">
              <a:rPr lang="ru-RU" smtClean="0"/>
              <a:pPr/>
              <a:t>09.03.2023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4435F-355D-4FBB-AD3B-EC07E0F90A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5274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E0201-051B-4DC0-9483-89E1602FA36F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5579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AF80A63F-BACD-4CE3-9EBE-D7D3FC037DD3}" type="datetimeFigureOut">
              <a:rPr lang="ru-RU" smtClean="0"/>
              <a:pPr/>
              <a:t>09.03.2023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235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F80A63F-BACD-4CE3-9EBE-D7D3FC037DD3}" type="datetimeFigureOut">
              <a:rPr lang="ru-RU" smtClean="0"/>
              <a:pPr/>
              <a:t>09.03.2023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AF80A63F-BACD-4CE3-9EBE-D7D3FC037DD3}" type="datetimeFigureOut">
              <a:rPr lang="ru-RU" smtClean="0"/>
              <a:pPr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09.03.2023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09.03.2023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F80A63F-BACD-4CE3-9EBE-D7D3FC037DD3}" type="datetimeFigureOut">
              <a:rPr lang="ru-RU" smtClean="0"/>
              <a:pPr/>
              <a:t>09.03.2023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09.03.2023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F80A63F-BACD-4CE3-9EBE-D7D3FC037DD3}" type="datetimeFigureOut">
              <a:rPr lang="ru-RU" smtClean="0"/>
              <a:pPr/>
              <a:t>09.03.2023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F80A63F-BACD-4CE3-9EBE-D7D3FC037DD3}" type="datetimeFigureOut">
              <a:rPr lang="ru-RU" smtClean="0"/>
              <a:pPr/>
              <a:t>09.03.2023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F80A63F-BACD-4CE3-9EBE-D7D3FC037DD3}" type="datetimeFigureOut">
              <a:rPr lang="ru-RU" smtClean="0"/>
              <a:pPr/>
              <a:t>09.03.2023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&#1096;&#1091;&#1084;&#1089;&#1082;&#1086;&#1077;.&#1088;&#1092;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&#1096;&#1091;&#1084;&#1089;&#1082;&#1086;&#1077;.&#1088;&#1092;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&#1096;&#1091;&#1084;&#1089;&#1082;&#1086;&#1077;.&#1088;&#1092;/?cat=21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78130" y="0"/>
            <a:ext cx="1218353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5299" y="2026508"/>
            <a:ext cx="11358714" cy="400109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5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Бюджет для граждан</a:t>
            </a:r>
          </a:p>
          <a:p>
            <a:pPr algn="ctr"/>
            <a:r>
              <a:rPr lang="ru-RU" sz="35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Исполнение бюджета </a:t>
            </a:r>
          </a:p>
          <a:p>
            <a:pPr algn="ctr"/>
            <a:r>
              <a:rPr lang="ru-RU" sz="35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муниципального образования Шумское сельское поселение Кировского муниципального района Ленинградской области</a:t>
            </a:r>
          </a:p>
          <a:p>
            <a:pPr algn="ctr"/>
            <a:r>
              <a:rPr lang="ru-RU" sz="35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за 2021 год</a:t>
            </a:r>
            <a:endParaRPr lang="ru-RU" sz="35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36817" y="5657671"/>
            <a:ext cx="108542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ru-RU" b="1" dirty="0" smtClean="0"/>
              <a:t>Подготовлен на основе Решения совета депутатов МО Шумское сельское поселение от 20.05.2022 №16 </a:t>
            </a:r>
            <a:r>
              <a:rPr lang="ru-RU" dirty="0" smtClean="0">
                <a:latin typeface="Arial Black" panose="020B0A04020102020204" pitchFamily="34" charset="0"/>
              </a:rPr>
              <a:t>«</a:t>
            </a:r>
            <a:r>
              <a:rPr lang="ru-RU" b="1" dirty="0" smtClean="0"/>
              <a:t>Об утверждении отчета об исполнении бюджета муниципального образования Шумское сельское поселение Кировского муниципального района Ленинградской области за 2021 год</a:t>
            </a:r>
            <a:r>
              <a:rPr lang="ru-RU" dirty="0" smtClean="0">
                <a:latin typeface="Arial Black" panose="020B0A04020102020204" pitchFamily="34" charset="0"/>
              </a:rPr>
              <a:t>» </a:t>
            </a:r>
            <a:endParaRPr lang="ru-RU" dirty="0">
              <a:latin typeface="Arial Black" panose="020B0A04020102020204" pitchFamily="34" charset="0"/>
            </a:endParaRPr>
          </a:p>
        </p:txBody>
      </p:sp>
      <p:pic>
        <p:nvPicPr>
          <p:cNvPr id="8" name="Рисунок 7" descr="Герб муниципального образования">
            <a:hlinkClick r:id="rId3" tooltip="&quot;На главную страницу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46884" y="462091"/>
            <a:ext cx="1209289" cy="1440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1224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-1734812" y="253144"/>
            <a:ext cx="9430227" cy="83099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Расходы </a:t>
            </a:r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бюджета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(тыс. рублей)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78313015"/>
              </p:ext>
            </p:extLst>
          </p:nvPr>
        </p:nvGraphicFramePr>
        <p:xfrm>
          <a:off x="747253" y="1522428"/>
          <a:ext cx="10599172" cy="4449882"/>
        </p:xfrm>
        <a:graphic>
          <a:graphicData uri="http://schemas.openxmlformats.org/drawingml/2006/table">
            <a:tbl>
              <a:tblPr firstRow="1" bandRow="1"/>
              <a:tblGrid>
                <a:gridCol w="3403572"/>
                <a:gridCol w="3662543"/>
                <a:gridCol w="3533057"/>
              </a:tblGrid>
              <a:tr h="22095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Arial Black" panose="020B0A04020102020204" pitchFamily="34" charset="0"/>
                        </a:rPr>
                        <a:t>Утверждено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Arial Black" panose="020B0A04020102020204" pitchFamily="34" charset="0"/>
                        </a:rPr>
                        <a:t>Исполнено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Arial Black" panose="020B0A04020102020204" pitchFamily="34" charset="0"/>
                        </a:rPr>
                        <a:t>% исполнения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22402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46 328,4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43 430,8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93,7%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37470" y="-82313"/>
            <a:ext cx="1613583" cy="1613583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4586059" y="-82313"/>
            <a:ext cx="2755570" cy="2159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6104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16676" y="-522514"/>
            <a:ext cx="13120914" cy="7380514"/>
          </a:xfrm>
          <a:prstGeom prst="rect">
            <a:avLst/>
          </a:prstGeom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3239325564"/>
              </p:ext>
            </p:extLst>
          </p:nvPr>
        </p:nvGraphicFramePr>
        <p:xfrm>
          <a:off x="577932" y="-1770163"/>
          <a:ext cx="11614068" cy="83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087881" y="2314201"/>
            <a:ext cx="20424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Национальная безопасность 6,2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8568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672936" y="-522514"/>
            <a:ext cx="13120914" cy="738051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01881" y="-16758"/>
            <a:ext cx="1174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</a:rPr>
              <a:t>Сведения об исполнение расходов местного бюджета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</a:rPr>
              <a:t>по кодам классификации расходов бюджетов за 2021 год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17033057"/>
              </p:ext>
            </p:extLst>
          </p:nvPr>
        </p:nvGraphicFramePr>
        <p:xfrm>
          <a:off x="-276837" y="636700"/>
          <a:ext cx="11506880" cy="700712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857733"/>
                <a:gridCol w="1207786"/>
                <a:gridCol w="1946131"/>
                <a:gridCol w="1845892"/>
                <a:gridCol w="1649338"/>
              </a:tblGrid>
              <a:tr h="47893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показателя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4966" marR="24966" marT="0" marB="0" anchor="b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Раздел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4966" marR="24966" marT="0" marB="0" anchor="b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Утвержденные бюджетные назначения в последней редакции решения, </a:t>
                      </a:r>
                      <a:r>
                        <a:rPr lang="ru-RU" sz="1000" dirty="0" smtClean="0">
                          <a:effectLst/>
                        </a:rPr>
                        <a:t>тыс. руб</a:t>
                      </a:r>
                      <a:r>
                        <a:rPr lang="ru-RU" sz="1000" dirty="0">
                          <a:effectLst/>
                        </a:rPr>
                        <a:t>.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4966" marR="24966" marT="0" marB="0" anchor="b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Исполнено, тыс. руб.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4966" marR="24966" marT="0" marB="0" anchor="b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Исполнено,</a:t>
                      </a:r>
                      <a:r>
                        <a:rPr lang="ru-RU" sz="1000" baseline="0" dirty="0" smtClean="0">
                          <a:effectLst/>
                        </a:rPr>
                        <a:t> %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4966" marR="24966" marT="0" marB="0" anchor="b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13 822,9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13 652,3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1 803,0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1 795,4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63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Функционирование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высшего должностного лица субъекта Российской Федерации и муниципального образования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0103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63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11 486,0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11 324,7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276,4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275,7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297,4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297,4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Мобилизационная и вневойсковая подготовка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0203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297,4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297,4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62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пожарного безопасность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0310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0314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8 534,0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7 475,4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0409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8 358,5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7 299,9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0412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14 904,3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13 426,0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Жилищное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хозяйство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0501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1 654,8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1 641,2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48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Коммунальное хозяйство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0502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6 090,2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5 039,6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850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0503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7 159,3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6 745,2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62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Культура, кинематография и средства массовой информации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0800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8 260,5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8 082,2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856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0801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8 159,9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7 981,6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вопросы в области культуры, кинематографии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0804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467,5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455,7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467,5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455,7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30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Обслуживание государственного внутреннего и муниципального долга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336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4966" marR="24966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46 328,4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43 430,8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8568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68196443"/>
              </p:ext>
            </p:extLst>
          </p:nvPr>
        </p:nvGraphicFramePr>
        <p:xfrm>
          <a:off x="387179" y="481780"/>
          <a:ext cx="11460690" cy="6262250"/>
        </p:xfrm>
        <a:graphic>
          <a:graphicData uri="http://schemas.openxmlformats.org/drawingml/2006/table">
            <a:tbl>
              <a:tblPr firstRow="1" bandRow="1">
                <a:effectLst/>
                <a:tableStyleId>{BDBED569-4797-4DF1-A0F4-6AAB3CD982D8}</a:tableStyleId>
              </a:tblPr>
              <a:tblGrid>
                <a:gridCol w="8550342"/>
                <a:gridCol w="1602658"/>
                <a:gridCol w="1307690"/>
              </a:tblGrid>
              <a:tr h="628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/>
                      <a:r>
                        <a:rPr lang="ru-RU" sz="2000" u="none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Муниципальные программы</a:t>
                      </a:r>
                      <a:r>
                        <a:rPr lang="ru-RU" sz="2000" u="none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 МО Шумское сельское поселение</a:t>
                      </a:r>
                      <a:endParaRPr lang="ru-RU" sz="2000" u="non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/>
                      <a:r>
                        <a:rPr lang="ru-RU" sz="1200" u="none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Исполнение за 2021 год </a:t>
                      </a:r>
                      <a:r>
                        <a:rPr lang="ru-RU" sz="1200" u="none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(тыс. рублей)</a:t>
                      </a:r>
                      <a:endParaRPr lang="ru-RU" sz="1200" b="0" u="non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u="none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% исполнения</a:t>
                      </a:r>
                      <a:endParaRPr lang="ru-RU" sz="1200" b="0" u="non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</a:tr>
              <a:tr h="37067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 dirty="0" smtClean="0">
                          <a:effectLst/>
                        </a:rPr>
                        <a:t>"Противодействие экстремизму и профилактика терроризма на территории муниципального образования Шумское сельское поселение Кировского муниципального района Ленинградской области"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379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 dirty="0" smtClean="0">
                          <a:effectLst/>
                        </a:rPr>
                        <a:t>"Развитие культуры в муниципальном образовании Шумское сельское поселение муниципального образования Кировский муниципальный район Ленинградской области"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7981,6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97,8%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7559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 dirty="0" smtClean="0">
                          <a:effectLst/>
                        </a:rPr>
                        <a:t> "Развитие и поддержка малого и среднего предпринимательства в муниципальном образовании Шумское сельское поселение Кировского муниципального района Ленинградской области"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5892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 dirty="0" smtClean="0">
                          <a:effectLst/>
                        </a:rPr>
                        <a:t>Оснащение мест (площадок) накопления твердых бытовых отходов емкостями для накопления твердых бытовых отходов контейнерных площадок на территории МО Шумское сельское поселение Кировского муниципального района Ленинградской области"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96,4%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3735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 dirty="0" smtClean="0">
                          <a:effectLst/>
                        </a:rPr>
                        <a:t>"Развитие части территории муниципального образования Шумское сельское поселение Кировского муниципального района Ленинградской области, являющейся административным центром"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0535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 dirty="0" smtClean="0">
                          <a:effectLst/>
                        </a:rPr>
                        <a:t>"Обеспечение жизнедеятельности населения на территории муниципального образования Шумское сельское поселение Кировского муниципального района Ленинградской области 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5" marR="9525" marT="9525" marB="0" anchor="b"/>
                </a:tc>
              </a:tr>
              <a:tr h="56656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 dirty="0" smtClean="0">
                          <a:effectLst/>
                        </a:rPr>
                        <a:t>"Развитие части территорий муниципального образования Шумское сельское поселение Кировского муниципального района Ленинградской области"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2840,9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</a:tr>
              <a:tr h="42821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 dirty="0" smtClean="0">
                          <a:effectLst/>
                        </a:rPr>
                        <a:t>"Совершенствование и развитие автомобильных дорог муниципального образования Шумское сельское поселение Кировского муниципального района Ленинградской области"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1664,1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73,1%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5325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 dirty="0" smtClean="0">
                          <a:effectLst/>
                        </a:rPr>
                        <a:t>"Борьба с борщевиком Сосновского на территории муниципального образования Шумское сельское поселение Кировского муниципального района Ленинградской области"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</a:tr>
              <a:tr h="45325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 dirty="0" smtClean="0">
                          <a:effectLst/>
                        </a:rPr>
                        <a:t>"Благоустройство и развитие территории муниципального образования Шумское сельское поселение Кировского муниципального района Ленинградской области"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3677,5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89,9%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55300"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ИТОГО</a:t>
                      </a:r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18 895,5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93,7%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5911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effectLst>
            <a:glow rad="127000">
              <a:schemeClr val="bg1"/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1118150" y="406343"/>
            <a:ext cx="9761517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/>
            </a:solidFill>
          </a:ln>
          <a:effectLst>
            <a:glow rad="215900">
              <a:schemeClr val="bg2">
                <a:alpha val="36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</a:rPr>
              <a:t>Сведения о реализуемых в 2021 году муниципальных программах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46815399"/>
              </p:ext>
            </p:extLst>
          </p:nvPr>
        </p:nvGraphicFramePr>
        <p:xfrm>
          <a:off x="540028" y="862639"/>
          <a:ext cx="11264794" cy="56082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{0505E3EF-67EA-436B-97B2-0124C06EBD24}</a:tableStyleId>
              </a:tblPr>
              <a:tblGrid>
                <a:gridCol w="605445"/>
                <a:gridCol w="7397165"/>
                <a:gridCol w="1153297"/>
                <a:gridCol w="1029730"/>
                <a:gridCol w="1079157"/>
              </a:tblGrid>
              <a:tr h="38002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 п/п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6772" marR="26772" marT="0" marB="0" anchor="b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муниципальной программы </a:t>
                      </a:r>
                      <a:r>
                        <a:rPr lang="ru-RU" sz="1000" dirty="0" smtClean="0">
                          <a:effectLst/>
                        </a:rPr>
                        <a:t>МО</a:t>
                      </a:r>
                      <a:r>
                        <a:rPr lang="ru-RU" sz="1000" baseline="0" dirty="0" smtClean="0">
                          <a:effectLst/>
                        </a:rPr>
                        <a:t> Шумское сельское поселение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6772" marR="26772" marT="0" marB="0" anchor="b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Уточненный </a:t>
                      </a:r>
                      <a:r>
                        <a:rPr lang="ru-RU" sz="1000" dirty="0" smtClean="0">
                          <a:effectLst/>
                        </a:rPr>
                        <a:t>план, тыс.руб.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6772" marR="26772" marT="0" marB="0" anchor="b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Исполнение , </a:t>
                      </a:r>
                      <a:r>
                        <a:rPr lang="ru-RU" sz="1000" dirty="0" smtClean="0">
                          <a:effectLst/>
                        </a:rPr>
                        <a:t>тыс.руб.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6772" marR="26772" marT="0" marB="0" anchor="b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% исполнения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6772" marR="26772" marT="0" marB="0" anchor="b"/>
                </a:tc>
              </a:tr>
              <a:tr h="186967"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Расходы бюджета, всего: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effectLst/>
                        </a:rPr>
                        <a:t>46 328,4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effectLst/>
                        </a:rPr>
                        <a:t>43 430,8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effectLst/>
                        </a:rPr>
                        <a:t>93,7%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3835"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из них:</a:t>
                      </a:r>
                      <a:endParaRPr lang="ru-RU" sz="12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843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Расходы на реализацию муниципальных программ </a:t>
                      </a:r>
                      <a:r>
                        <a:rPr lang="ru-RU" sz="1200" u="none" strike="noStrike" dirty="0" smtClean="0">
                          <a:effectLst/>
                        </a:rPr>
                        <a:t>МО Шумское сельское поселение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3604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 dirty="0" smtClean="0">
                          <a:effectLst/>
                        </a:rPr>
                        <a:t>Противодействие экстремизму и профилактика терроризма на территории муниципального образования Шумское сельское поселение Кировского муниципального района Ленинградской области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effectLst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effectLst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effectLst/>
                        </a:rPr>
                        <a:t>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99565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 dirty="0" smtClean="0">
                          <a:effectLst/>
                        </a:rPr>
                        <a:t>Развитие культуры в муниципальном образовании Шумское сельское поселение муниципального образования Кировский муниципальный район Ленинградской области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effectLst/>
                        </a:rPr>
                        <a:t>8 159,8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effectLst/>
                        </a:rPr>
                        <a:t>7 981,6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effectLst/>
                        </a:rPr>
                        <a:t>97,8%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8002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 dirty="0" smtClean="0">
                          <a:effectLst/>
                        </a:rPr>
                        <a:t>Развитие и поддержка малого и среднего предпринимательства в муниципальном образовании Шумское сельское поселение Кировского муниципального района Ленинградской области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effectLst/>
                        </a:rPr>
                        <a:t>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effectLst/>
                        </a:rPr>
                        <a:t>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effectLst/>
                        </a:rPr>
                        <a:t>100%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3494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 dirty="0" smtClean="0">
                          <a:effectLst/>
                        </a:rPr>
                        <a:t>Оснащение мест (площадок) накопления твердых бытовых отходов емкостями для накопления твердых бытовых отходов контейнерных площадок на территории МО Шумское сельское поселение Кировского муниципального района Ленинградской области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effectLst/>
                        </a:rPr>
                        <a:t>1 528,5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effectLst/>
                        </a:rPr>
                        <a:t>1 472,9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effectLst/>
                        </a:rPr>
                        <a:t>96,4%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01741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 dirty="0" smtClean="0">
                          <a:effectLst/>
                        </a:rPr>
                        <a:t>Развитие части территории муниципального образования Шумское сельское поселение Кировского муниципального района Ленинградской области, являющейся административным центром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effectLst/>
                        </a:rPr>
                        <a:t>1 203,8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effectLst/>
                        </a:rPr>
                        <a:t>1 203,8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effectLst/>
                        </a:rPr>
                        <a:t>100%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2476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 dirty="0" smtClean="0">
                          <a:effectLst/>
                        </a:rPr>
                        <a:t>Обеспечение жизнедеятельности населения на территории муниципального образования Шумское сельское поселение Кировского муниципального района Ленинградской области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effectLst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0,0%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04391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 dirty="0" smtClean="0">
                          <a:effectLst/>
                        </a:rPr>
                        <a:t>Развитие части территорий муниципального образования Шумское сельское поселение Кировского муниципального района Ленинградской области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effectLst/>
                        </a:rPr>
                        <a:t>2 840,9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840,9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effectLst/>
                        </a:rPr>
                        <a:t>100,0</a:t>
                      </a:r>
                      <a:r>
                        <a:rPr lang="ru-RU" sz="1200" u="none" strike="noStrike" dirty="0">
                          <a:effectLst/>
                        </a:rPr>
                        <a:t>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9751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 dirty="0" smtClean="0">
                          <a:effectLst/>
                        </a:rPr>
                        <a:t>Совершенствование и развитие автомобильных дорог муниципального образования Шумское сельское поселение Кировского муниципального района Ленинградской области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effectLst/>
                        </a:rPr>
                        <a:t>2 276,1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effectLst/>
                        </a:rPr>
                        <a:t>1 664,1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effectLst/>
                        </a:rPr>
                        <a:t>73,1%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8265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 dirty="0" smtClean="0">
                          <a:effectLst/>
                        </a:rPr>
                        <a:t>Борьба с борщевиком Сосновского на территории муниципального образования Шумское сельское поселение Кировского муниципального района Ленинградской области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effectLst/>
                        </a:rPr>
                        <a:t>51,7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effectLst/>
                        </a:rPr>
                        <a:t>51,7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effectLst/>
                        </a:rPr>
                        <a:t>100,0</a:t>
                      </a:r>
                      <a:r>
                        <a:rPr lang="ru-RU" sz="1200" u="none" strike="noStrike" dirty="0">
                          <a:effectLst/>
                        </a:rPr>
                        <a:t>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54496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 dirty="0" smtClean="0">
                          <a:effectLst/>
                        </a:rPr>
                        <a:t>Благоустройство и развитие территории муниципального образования Шумское сельское поселение Кировского муниципального района Ленинградской области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effectLst/>
                        </a:rPr>
                        <a:t>4 091,6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effectLst/>
                        </a:rPr>
                        <a:t>3 677,5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effectLst/>
                        </a:rPr>
                        <a:t>89,9%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3494"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Расходы бюджета на исполнение муниципальных программ: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effectLst/>
                        </a:rPr>
                        <a:t>20 155,4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effectLst/>
                        </a:rPr>
                        <a:t>18 895,5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effectLst/>
                        </a:rPr>
                        <a:t>93,7%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1955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45141"/>
            <a:ext cx="12441382" cy="7003141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F01083D-64FB-4D7D-8960-C86E8E2BF22D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15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0467" y="169333"/>
            <a:ext cx="107526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Сведения об объемах муниципального долга 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70183208"/>
              </p:ext>
            </p:extLst>
          </p:nvPr>
        </p:nvGraphicFramePr>
        <p:xfrm>
          <a:off x="1197233" y="1948661"/>
          <a:ext cx="9972675" cy="1625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1260"/>
                <a:gridCol w="3752215"/>
                <a:gridCol w="3759200"/>
              </a:tblGrid>
              <a:tr h="0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Наименование муниципального образования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Утверждено решением о бюджете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6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Верхний предел долга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1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01.01.2021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01.01.2022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1 908,1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2 035,1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28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МО Шумское  сельское поселение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0988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61351" y="0"/>
            <a:ext cx="12183533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4996" y="1000718"/>
            <a:ext cx="10960945" cy="2554545"/>
          </a:xfrm>
          <a:prstGeom prst="rect">
            <a:avLst/>
          </a:prstGeom>
          <a:solidFill>
            <a:srgbClr val="57D3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Palatino Linotype" panose="02040502050505030304" pitchFamily="18" charset="0"/>
              </a:rPr>
              <a:t>Администрацией муниципального образования Шумское сельское поселение в целях повышения открытости и доступности информации о бюджете и бюджетном процессе в МО Шумское сельское поселение, на официальном сайте </a:t>
            </a:r>
            <a:r>
              <a:rPr lang="en-US" sz="2400" dirty="0" smtClean="0">
                <a:latin typeface="Palatino Linotype" panose="02040502050505030304" pitchFamily="18" charset="0"/>
                <a:hlinkClick r:id="rId3"/>
              </a:rPr>
              <a:t>http</a:t>
            </a:r>
            <a:r>
              <a:rPr lang="ru-RU" sz="2400" dirty="0" smtClean="0">
                <a:latin typeface="Palatino Linotype" panose="02040502050505030304" pitchFamily="18" charset="0"/>
                <a:hlinkClick r:id="rId3"/>
              </a:rPr>
              <a:t>://</a:t>
            </a:r>
            <a:r>
              <a:rPr lang="ru-RU" sz="2400" dirty="0" err="1" smtClean="0">
                <a:latin typeface="Palatino Linotype" panose="02040502050505030304" pitchFamily="18" charset="0"/>
                <a:hlinkClick r:id="rId3"/>
              </a:rPr>
              <a:t>шумское.рф</a:t>
            </a:r>
            <a:r>
              <a:rPr lang="ru-RU" sz="2400" dirty="0" smtClean="0">
                <a:latin typeface="Palatino Linotype" panose="02040502050505030304" pitchFamily="18" charset="0"/>
              </a:rPr>
              <a:t> создана страница «Бюджет муниципального образования»</a:t>
            </a:r>
            <a:endParaRPr lang="ru-RU" sz="1600" dirty="0">
              <a:latin typeface="Palatino Linotype" panose="02040502050505030304" pitchFamily="18" charset="0"/>
            </a:endParaRPr>
          </a:p>
          <a:p>
            <a:pPr algn="ctr"/>
            <a:r>
              <a:rPr lang="en-US" sz="2400" dirty="0" smtClean="0">
                <a:solidFill>
                  <a:srgbClr val="002060"/>
                </a:solidFill>
                <a:latin typeface="Palatino Linotype" panose="02040502050505030304" pitchFamily="18" charset="0"/>
                <a:hlinkClick r:id="rId4"/>
              </a:rPr>
              <a:t>http://</a:t>
            </a:r>
            <a:r>
              <a:rPr lang="ru-RU" sz="2400" dirty="0" err="1" smtClean="0">
                <a:solidFill>
                  <a:srgbClr val="002060"/>
                </a:solidFill>
                <a:latin typeface="Palatino Linotype" panose="02040502050505030304" pitchFamily="18" charset="0"/>
                <a:hlinkClick r:id="rId4"/>
              </a:rPr>
              <a:t>шумское.рф</a:t>
            </a:r>
            <a:r>
              <a:rPr lang="ru-RU" sz="2400" dirty="0" smtClean="0">
                <a:solidFill>
                  <a:srgbClr val="002060"/>
                </a:solidFill>
                <a:latin typeface="Palatino Linotype" panose="02040502050505030304" pitchFamily="18" charset="0"/>
                <a:hlinkClick r:id="rId4"/>
              </a:rPr>
              <a:t>/?</a:t>
            </a:r>
            <a:r>
              <a:rPr lang="en-US" sz="2400" dirty="0" smtClean="0">
                <a:solidFill>
                  <a:srgbClr val="002060"/>
                </a:solidFill>
                <a:latin typeface="Palatino Linotype" panose="02040502050505030304" pitchFamily="18" charset="0"/>
                <a:hlinkClick r:id="rId4"/>
              </a:rPr>
              <a:t>cat=214</a:t>
            </a:r>
            <a:endParaRPr lang="ru-RU" sz="2400" dirty="0" smtClean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pPr algn="ctr"/>
            <a:endParaRPr lang="ru-RU" sz="16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492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ШУМСКОЕ СЕЛЬСКОЕ ПОСЕЛЕНИЕ КИРОВСКОГО МУНИЦИПАЛЬНОГО РАЙОНА ЛЕНИНГРАДКОЙ ОБЛАСТИ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31805" y="1825625"/>
            <a:ext cx="11656541" cy="4351338"/>
          </a:xfrm>
        </p:spPr>
        <p:txBody>
          <a:bodyPr/>
          <a:lstStyle/>
          <a:p>
            <a:pPr>
              <a:buNone/>
            </a:pP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Шу́мское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се́льское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поселе́ние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— муниципальное образование в составе Кировского района Ленинградской области.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Административный центр — село Шум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Расположено в восточной части Кировского района. Площадь территории поселения — 375 км</a:t>
            </a:r>
            <a:r>
              <a:rPr lang="ru-RU" sz="1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Граничит: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севере — с 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Суховским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сельским поселением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востоке — с 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Волховским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муниципальным районом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юге — с 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Киришским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муниципальным районом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западе — с 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Назиевским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городским поселением</a:t>
            </a:r>
          </a:p>
          <a:p>
            <a:pPr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Расстояние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 административного центра поселения до районного центра — 53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км</a:t>
            </a:r>
          </a:p>
          <a:p>
            <a:pPr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Численность населения по состоянию на 01.01.2022 год – 2990 чел.</a:t>
            </a:r>
          </a:p>
          <a:p>
            <a:pPr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состав сельского поселения входит 29 населенных пунктов: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д. Бабаново, д. Войпала, д. Речка,   д. Валдома, д. Войбокало, д. Горка, д.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Пиргора,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д. Феликсово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д. Дусьево,  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д.Пейчала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пос. Концы, д. Концы, д. Канзы, д. Сибола, д. Сопели, д. Теребушка, д. Карпово, д. Рындела, д. Ратница, д. Тобино, д. Койчала,   п.ст. Новый Быт, п. ст. Войбокало, д. Гнори, д. Горгала, с. Шум, м. Мендово, д. Овдакало, д. Падрила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66" y="0"/>
            <a:ext cx="1218353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01333" y="372533"/>
            <a:ext cx="78655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Главные направления оптимизации бюджета поселения</a:t>
            </a:r>
            <a:endParaRPr lang="ru-RU" sz="2800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91733" y="2040467"/>
            <a:ext cx="9228667" cy="1557866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Увеличение доходной части бюджета за счет увеличения доли собственных доходов</a:t>
            </a:r>
            <a:endParaRPr lang="ru-RU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91732" y="4312160"/>
            <a:ext cx="9228667" cy="1557866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Контроль за недопущением неэффективных расходов</a:t>
            </a:r>
            <a:endParaRPr lang="ru-RU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827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061440" y="251604"/>
            <a:ext cx="9430227" cy="83099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Доходы </a:t>
            </a:r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бюджета за  2021 год</a:t>
            </a:r>
            <a:endParaRPr lang="ru-RU" sz="24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(тыс. рублей)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20022034"/>
              </p:ext>
            </p:extLst>
          </p:nvPr>
        </p:nvGraphicFramePr>
        <p:xfrm>
          <a:off x="747253" y="1522428"/>
          <a:ext cx="10599172" cy="4449882"/>
        </p:xfrm>
        <a:graphic>
          <a:graphicData uri="http://schemas.openxmlformats.org/drawingml/2006/table">
            <a:tbl>
              <a:tblPr firstRow="1" bandRow="1"/>
              <a:tblGrid>
                <a:gridCol w="3403572"/>
                <a:gridCol w="3662543"/>
                <a:gridCol w="3533057"/>
              </a:tblGrid>
              <a:tr h="22095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Arial Black" panose="020B0A04020102020204" pitchFamily="34" charset="0"/>
                        </a:rPr>
                        <a:t>Утверждено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Arial Black" panose="020B0A04020102020204" pitchFamily="34" charset="0"/>
                        </a:rPr>
                        <a:t>Исполнено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Arial Black" panose="020B0A04020102020204" pitchFamily="34" charset="0"/>
                        </a:rPr>
                        <a:t>% исполнения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22402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43 738,6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42 478,1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97,1%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05302" y="0"/>
            <a:ext cx="1613583" cy="1613583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25711" y="83151"/>
            <a:ext cx="2498624" cy="1998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8085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59714" y="166046"/>
            <a:ext cx="8485238" cy="707886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Доходы бюджета МО Шумское сельское поселение за 2021 год составили 42 478,1тыс. рублей, в том числе: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xmlns="" val="3156208347"/>
              </p:ext>
            </p:extLst>
          </p:nvPr>
        </p:nvGraphicFramePr>
        <p:xfrm>
          <a:off x="698089" y="945808"/>
          <a:ext cx="11149781" cy="5730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82565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1658897884"/>
              </p:ext>
            </p:extLst>
          </p:nvPr>
        </p:nvGraphicFramePr>
        <p:xfrm>
          <a:off x="265471" y="849760"/>
          <a:ext cx="11130116" cy="5578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9432" y="224825"/>
            <a:ext cx="11228439" cy="400110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rgbClr val="7030A0"/>
                </a:solidFill>
                <a:latin typeface="Arial Black" panose="020B0A04020102020204" pitchFamily="34" charset="0"/>
              </a:rPr>
              <a:t>Налоговые доходы – 18 893,1тыс. рублей (исполнены на 97% к плану)</a:t>
            </a:r>
            <a:endParaRPr lang="ru-RU" sz="2000" dirty="0">
              <a:ln w="0"/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458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06477" y="146031"/>
            <a:ext cx="11857704" cy="52148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dk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Arial Black" panose="020B0A04020102020204" pitchFamily="34" charset="0"/>
              </a:rPr>
              <a:t>Неналоговые доходы бюджета </a:t>
            </a:r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МО Шумское сельское поселение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Arial Black" panose="020B0A04020102020204" pitchFamily="34" charset="0"/>
              </a:rPr>
              <a:t>за 2021 год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Arial Black" panose="020B0A04020102020204" pitchFamily="34" charset="0"/>
            </a:endParaRPr>
          </a:p>
        </p:txBody>
      </p:sp>
      <p:graphicFrame>
        <p:nvGraphicFramePr>
          <p:cNvPr id="6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02883023"/>
              </p:ext>
            </p:extLst>
          </p:nvPr>
        </p:nvGraphicFramePr>
        <p:xfrm>
          <a:off x="432618" y="1219780"/>
          <a:ext cx="11405421" cy="4785604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8228581"/>
                <a:gridCol w="1588420"/>
                <a:gridCol w="1588420"/>
              </a:tblGrid>
              <a:tr h="10044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Arial" charset="0"/>
                        </a:rPr>
                        <a:t>Показатели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Arial" charset="0"/>
                        </a:rPr>
                        <a:t>2021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Arial" charset="0"/>
                        </a:rPr>
                        <a:t> тыс. руб. 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Arial" charset="0"/>
                        </a:rPr>
                        <a:t>% исполнения </a:t>
                      </a:r>
                    </a:p>
                  </a:txBody>
                  <a:tcPr anchor="ctr" horzOverflow="overflow"/>
                </a:tc>
              </a:tr>
              <a:tr h="6675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Arial" charset="0"/>
                        </a:rPr>
                        <a:t>Неналоговые доходы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Arial" charset="0"/>
                        </a:rPr>
                        <a:t>из них: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Arial" charset="0"/>
                        </a:rPr>
                        <a:t>3 137,5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Arial" charset="0"/>
                        </a:rPr>
                        <a:t>94,7</a:t>
                      </a:r>
                    </a:p>
                  </a:txBody>
                  <a:tcPr anchor="ctr" horzOverflow="overflow"/>
                </a:tc>
              </a:tr>
              <a:tr h="6514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Arial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Arial" charset="0"/>
                        </a:rPr>
                        <a:t>2 911,2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Arial" charset="0"/>
                        </a:rPr>
                        <a:t>92,1</a:t>
                      </a:r>
                    </a:p>
                  </a:txBody>
                  <a:tcPr anchor="ctr" horzOverflow="overflow"/>
                </a:tc>
              </a:tr>
              <a:tr h="6590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Arial" charset="0"/>
                        </a:rPr>
                        <a:t>Доходы от оказания платных услуг (работ) и компенсации затрат государства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Arial" charset="0"/>
                        </a:rPr>
                        <a:t>145,2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ea typeface="+mn-ea"/>
                          <a:cs typeface="Arial" charset="0"/>
                        </a:rPr>
                        <a:t>114,2</a:t>
                      </a:r>
                    </a:p>
                  </a:txBody>
                  <a:tcPr anchor="ctr" horzOverflow="overflow"/>
                </a:tc>
              </a:tr>
              <a:tr h="5977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cs typeface="Arial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cs typeface="Arial" charset="0"/>
                        </a:rPr>
                        <a:t>7,2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anchor="ctr" horzOverflow="overflow"/>
                </a:tc>
              </a:tr>
              <a:tr h="509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cs typeface="Arial" charset="0"/>
                        </a:rPr>
                        <a:t>Штрафы, санкции, возмещение ущерба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cs typeface="Arial" charset="0"/>
                        </a:rPr>
                        <a:t>18,2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anchor="ctr" horzOverflow="overflow"/>
                </a:tc>
              </a:tr>
              <a:tr h="6260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cs typeface="Arial" charset="0"/>
                        </a:rPr>
                        <a:t>Прочие неналоговые доходы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anose="020B0A04020102020204" pitchFamily="34" charset="0"/>
                          <a:cs typeface="Arial" charset="0"/>
                        </a:rPr>
                        <a:t>55,7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7670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43826" y="76551"/>
            <a:ext cx="11926529" cy="523220"/>
          </a:xfrm>
          <a:prstGeom prst="rect">
            <a:avLst/>
          </a:prstGeom>
          <a:blipFill dpi="0" rotWithShape="1">
            <a:blip r:embed="rId2" cstate="print">
              <a:alphaModFix amt="44000"/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Безвозмездные поступления – 20 447,5тыс. рублей</a:t>
            </a:r>
            <a:endParaRPr lang="ru-RU" sz="28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258966254"/>
              </p:ext>
            </p:extLst>
          </p:nvPr>
        </p:nvGraphicFramePr>
        <p:xfrm>
          <a:off x="1089400" y="884903"/>
          <a:ext cx="10235380" cy="5461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18499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28085"/>
            <a:ext cx="1219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</a:rPr>
              <a:t>Сведения об исполнение доходов местного бюджета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</a:rPr>
              <a:t>по кодам классификации доходов бюджетов за 2021 год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 Black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91586609"/>
              </p:ext>
            </p:extLst>
          </p:nvPr>
        </p:nvGraphicFramePr>
        <p:xfrm>
          <a:off x="955588" y="1196152"/>
          <a:ext cx="10510107" cy="722192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{22838BEF-8BB2-4498-84A7-C5851F593DF1}</a:tableStyleId>
              </a:tblPr>
              <a:tblGrid>
                <a:gridCol w="3279574"/>
                <a:gridCol w="1828800"/>
                <a:gridCol w="1507066"/>
                <a:gridCol w="1109134"/>
                <a:gridCol w="1524000"/>
                <a:gridCol w="1261533"/>
              </a:tblGrid>
              <a:tr h="599697">
                <a:tc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Наименование показателя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99" marR="21499" marT="0" marB="0" anchor="b"/>
                </a:tc>
                <a:tc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Код доходов по КД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99" marR="21499" marT="0" marB="0" anchor="b"/>
                </a:tc>
                <a:tc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Утвержденные плановые назначения в последней редакции решения, руб.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99" marR="21499" marT="0" marB="0" anchor="b"/>
                </a:tc>
                <a:tc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Исполнено</a:t>
                      </a:r>
                    </a:p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руб.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99" marR="21499" marT="0" marB="0" anchor="b"/>
                </a:tc>
                <a:tc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Отклонение</a:t>
                      </a:r>
                    </a:p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от плановых назначений</a:t>
                      </a:r>
                    </a:p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руб.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99" marR="21499" marT="0" marB="0" anchor="b"/>
                </a:tc>
                <a:tc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Уровень исполнения</a:t>
                      </a:r>
                    </a:p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%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99" marR="21499" marT="0" marB="0" anchor="b"/>
                </a:tc>
              </a:tr>
              <a:tr h="172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1" u="none" strike="noStrike" dirty="0">
                          <a:effectLst/>
                        </a:rPr>
                        <a:t>НАЛОГОВЫЕ И НЕНАЛОГОВЫЕ ДОХОДЫ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1" u="none" strike="noStrike">
                          <a:effectLst/>
                        </a:rPr>
                        <a:t>000 1 00 0000 00 0000 000</a:t>
                      </a:r>
                      <a:endParaRPr lang="ru-RU" sz="10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1" u="none" strike="noStrike" dirty="0" smtClean="0">
                          <a:effectLst/>
                        </a:rPr>
                        <a:t>22 804 217,48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1" u="none" strike="noStrike" dirty="0" smtClean="0">
                          <a:effectLst/>
                        </a:rPr>
                        <a:t>22 030 578,79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1" u="none" strike="noStrike" dirty="0" smtClean="0">
                          <a:effectLst/>
                        </a:rPr>
                        <a:t>773 638,69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1" u="none" strike="noStrike" dirty="0" smtClean="0">
                          <a:effectLst/>
                        </a:rPr>
                        <a:t>96,6%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76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НАЛОГИ НА ПРИБЫЛЬ, ДОХОДЫ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000 1 01 00000 00 0000 000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3</a:t>
                      </a:r>
                      <a:r>
                        <a:rPr lang="ru-RU" sz="1000" u="none" strike="noStrike" baseline="0" dirty="0" smtClean="0">
                          <a:effectLst/>
                        </a:rPr>
                        <a:t> 022 700,00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3 019 489,78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3 210,22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99,9%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НАЛОГИ НА ТОВАРЫ (РАБОТЫ, УСЛУГИ), РЕАЛИЗУЕМЫЕ НА ТЕРРИТОРИИ РОССИЙСКОЙ ФЕДЕРАЦИИ</a:t>
                      </a:r>
                      <a:endParaRPr lang="ru-RU" sz="1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000 1 03 00000 00 0000 000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2 052 300,00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2 029 707,44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22 592,56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98,9%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НАЛОГ НА СОВОКУПНЫЙ ДОХОД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000 1 05 00000 00 0000 000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76 282,00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76 282,00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100,0%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985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НАЛОГИ НА ИМУЩЕСТВО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000 1 06 00000 00 0000 000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14 330 015,71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13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765 397,20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564 618,51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96,1%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457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ГОСУДАРСТВЕННАЯ ПОШЛИНА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000 1 08 00000 00 0000 000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11 </a:t>
                      </a:r>
                      <a:r>
                        <a:rPr lang="ru-RU" sz="1000" u="none" strike="noStrike" dirty="0">
                          <a:effectLst/>
                        </a:rPr>
                        <a:t>000,00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2 235,00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8 765,00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20,3%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51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smtClean="0">
                          <a:effectLst/>
                        </a:rPr>
                        <a:t>НАЛОГОВЫЕ </a:t>
                      </a:r>
                      <a:r>
                        <a:rPr lang="ru-RU" sz="1000" u="none" strike="noStrike" dirty="0">
                          <a:effectLst/>
                        </a:rPr>
                        <a:t>ДОХОДЫ-ВСЕГО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19 492 297,71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18 893 111,42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599 186,29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97,0%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71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000 1 11 00000 00 0000 000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3 159 429,89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2 911 177,61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248 252,28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92,1%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44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ДОХОДЫ ОТ ОКАЗАНИЯ ПЛАТНЫХ УСЛУГ (РАБОТ)  И КОМПЕНСАЦИИ ЗАТРАТ ГОСУДАРСТВА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000 1 13 00000 00 0000 000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127 062,22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145 204,21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-18 141,99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114,3%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457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ШТРАФЫ, САНКЦИИ, ВОЗМЕЩЕНИЕ УЩЕРБА</a:t>
                      </a:r>
                      <a:endParaRPr lang="ru-RU" sz="1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0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000 1 16 00000 00 0000 000</a:t>
                      </a:r>
                      <a:endParaRPr lang="ru-RU" sz="10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0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r>
                        <a:rPr lang="ru-RU" sz="1000" b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181,95</a:t>
                      </a:r>
                      <a:endParaRPr lang="ru-RU" sz="10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0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18 181,95</a:t>
                      </a:r>
                      <a:endParaRPr lang="ru-RU" sz="10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0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0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ru-RU" sz="1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457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ДОХОДЫ ОТ ПРОДАЖИ МАТЕРИАЛЬНЫХ И НЕМАТЕРИАЛЬНЫХ АКТИВОВ</a:t>
                      </a:r>
                      <a:endParaRPr lang="ru-RU" sz="1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0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000 1</a:t>
                      </a:r>
                      <a:r>
                        <a:rPr lang="ru-RU" sz="1000" b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14 00000 00 0000 000</a:t>
                      </a:r>
                      <a:endParaRPr lang="ru-RU" sz="10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0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7 245,71</a:t>
                      </a:r>
                      <a:endParaRPr lang="ru-RU" sz="10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0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7 245,71</a:t>
                      </a:r>
                      <a:endParaRPr lang="ru-RU" sz="10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0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0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ru-RU" sz="1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457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ПРОЧИЕ НЕНАЛОГОВЫЕ ДОХОДЫ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000 1 17 00000 00 0000 000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55 657,89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457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НЕНАЛОГОВЫЕ ДОХОДЫ-ВСЕГО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3 311 919,77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3 137 467,37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174 452,40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94,7%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14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1" u="none" strike="noStrike" dirty="0">
                          <a:effectLst/>
                        </a:rPr>
                        <a:t>БЕЗВОЗМЕЗДНЫЕ ПОСТУПЛЕНИЯ ОТ ДРУГИХ БЮДЖЕТОВ БЮДЖЕТНОЙ СИСТЕМЫ РОССИЙСКОЙ ФЕДЕРАЦИИ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1" u="none" strike="noStrike" dirty="0">
                          <a:effectLst/>
                        </a:rPr>
                        <a:t>000 2 02 00000 00 0000 000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1" u="none" strike="noStrike" dirty="0" smtClean="0">
                          <a:effectLst/>
                        </a:rPr>
                        <a:t>20 934 401,26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1" u="none" strike="noStrike" dirty="0" smtClean="0">
                          <a:effectLst/>
                        </a:rPr>
                        <a:t>20 447 508,42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1" u="none" strike="noStrike" dirty="0" smtClean="0">
                          <a:effectLst/>
                        </a:rPr>
                        <a:t>486 892,84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1" u="none" strike="noStrike" dirty="0" smtClean="0">
                          <a:effectLst/>
                        </a:rPr>
                        <a:t>97,7%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125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ДОТАЦИИ БЮДЖЕТАМ СЕЛЬСКИХ ПОСЕЛЕНИЙ НА ВЫРАВНИВАНИЕ БЮДЖЕТНОЙ ОБЕСПЕЧЕННОСТИ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000 2 02 01000 00 0000 150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5 722 500,00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5 722 500,00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100,0%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71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СУБСИДИИ БЮДЖЕТАМ СУБЪЕКТОВ РОССИЙСКОЙ ФЕДЕРАЦИИ И МУНИЦИПАЛЬНЫХ ОБРАЗОВАНИЙ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000 2 02 02000 00 0000 150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7 831 200,00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7 339 309,61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491 890,39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smtClean="0">
                          <a:effectLst/>
                        </a:rPr>
                        <a:t>93,7%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28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СУБВЕНЦИИ БЮДЖЕТАМ СУБЪЕКТОВ РОССИЙСКОЙ ФЕДЕРАЦИИ И МУНИЦИПАЛЬНЫХ ОБРАЗОВАНИЙ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000 2 02 03000 00 0000 150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300</a:t>
                      </a:r>
                      <a:r>
                        <a:rPr lang="ru-RU" sz="1000" u="none" strike="noStrike" baseline="0" dirty="0" smtClean="0">
                          <a:effectLst/>
                        </a:rPr>
                        <a:t> 920,00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300 920,00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100,0%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777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ИНЫЕ МЕЖБЮДЖЕТНЫЕ ТРАНСФЕРТЫ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000 2 02 04000 00 0000 150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7 079 781,26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7 079 781,24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100,0%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71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000 2 19 00000 00 0000 150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smtClean="0">
                          <a:effectLst/>
                        </a:rPr>
                        <a:t>4 997,57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0,0%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718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i="1" u="none" strike="noStrike" dirty="0">
                          <a:effectLst/>
                        </a:rPr>
                        <a:t>ДОХОДЫ БЮДЖЕТА -ВСЕГО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i="1" u="none" strike="noStrike" dirty="0">
                          <a:effectLst/>
                        </a:rPr>
                        <a:t>000 8 50 00000 00 0000 000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i="1" u="none" strike="noStrike" dirty="0" smtClean="0">
                          <a:effectLst/>
                        </a:rPr>
                        <a:t>43 738 618,74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42 478 087,21</a:t>
                      </a:r>
                      <a:endParaRPr lang="ru-RU" sz="1000" b="1" i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i="1" u="none" strike="noStrike" dirty="0" smtClean="0">
                          <a:effectLst/>
                        </a:rPr>
                        <a:t>1</a:t>
                      </a:r>
                      <a:r>
                        <a:rPr lang="ru-RU" sz="1000" i="1" u="none" strike="noStrike" baseline="0" dirty="0" smtClean="0">
                          <a:effectLst/>
                        </a:rPr>
                        <a:t> 260 531,53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i="1" u="none" strike="noStrike" dirty="0" smtClean="0">
                          <a:effectLst/>
                        </a:rPr>
                        <a:t>97,1%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2457</TotalTime>
  <Words>1653</Words>
  <Application>Microsoft Office PowerPoint</Application>
  <PresentationFormat>Произвольный</PresentationFormat>
  <Paragraphs>496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Слайд 1</vt:lpstr>
      <vt:lpstr>ШУМСКОЕ СЕЛЬСКОЕ ПОСЕЛЕНИЕ КИРОВСКОГО МУНИЦИПАЛЬНОГО РАЙОНА ЛЕНИНГРАДКОЙ ОБЛАСТИ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Владелец</dc:creator>
  <cp:lastModifiedBy>user</cp:lastModifiedBy>
  <cp:revision>337</cp:revision>
  <dcterms:created xsi:type="dcterms:W3CDTF">2016-04-12T08:22:33Z</dcterms:created>
  <dcterms:modified xsi:type="dcterms:W3CDTF">2023-03-09T08:05:26Z</dcterms:modified>
</cp:coreProperties>
</file>